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1"/>
  </p:notesMasterIdLst>
  <p:sldIdLst>
    <p:sldId id="256" r:id="rId2"/>
    <p:sldId id="257" r:id="rId3"/>
    <p:sldId id="258" r:id="rId4"/>
    <p:sldId id="273" r:id="rId5"/>
    <p:sldId id="274" r:id="rId6"/>
    <p:sldId id="270" r:id="rId7"/>
    <p:sldId id="275" r:id="rId8"/>
    <p:sldId id="271" r:id="rId9"/>
    <p:sldId id="272" r:id="rId10"/>
    <p:sldId id="276" r:id="rId11"/>
    <p:sldId id="277" r:id="rId12"/>
    <p:sldId id="278" r:id="rId13"/>
    <p:sldId id="279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80" r:id="rId26"/>
    <p:sldId id="281" r:id="rId27"/>
    <p:sldId id="282" r:id="rId28"/>
    <p:sldId id="297" r:id="rId29"/>
    <p:sldId id="298" r:id="rId30"/>
    <p:sldId id="299" r:id="rId31"/>
    <p:sldId id="301" r:id="rId32"/>
    <p:sldId id="302" r:id="rId33"/>
    <p:sldId id="300" r:id="rId34"/>
    <p:sldId id="304" r:id="rId35"/>
    <p:sldId id="306" r:id="rId36"/>
    <p:sldId id="307" r:id="rId37"/>
    <p:sldId id="305" r:id="rId38"/>
    <p:sldId id="283" r:id="rId39"/>
    <p:sldId id="308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6" autoAdjust="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E4D71-44A0-4C5D-992D-5266850BF203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C23D7-2E34-4E37-81B1-2B0CA0098C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55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C23D7-2E34-4E37-81B1-2B0CA0098C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14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2" name="Subtítulo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20" name="Espaço Reservado para Rodapé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Retângulo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9" name="Fluxograma: Processo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uxograma: Processo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zza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sca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Espaço Reservado para Título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24" name="Espaço Reservado para Data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B237489-EB28-44BA-8B48-5A68FD914787}" type="datetimeFigureOut">
              <a:rPr lang="pt-BR" smtClean="0"/>
              <a:t>05/03/2015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B6044A7-C423-47DE-BCAC-36612C199C08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Retângulo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1640" y="1844824"/>
            <a:ext cx="7406640" cy="147218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PROGRAMAÇÃO ORIENTADA A OBJETOS </a:t>
            </a:r>
            <a:r>
              <a:rPr lang="pt-BR" dirty="0" smtClean="0"/>
              <a:t>I</a:t>
            </a:r>
            <a:br>
              <a:rPr lang="pt-BR" dirty="0" smtClean="0"/>
            </a:br>
            <a:r>
              <a:rPr lang="pt-BR" sz="3100" dirty="0" smtClean="0">
                <a:solidFill>
                  <a:srgbClr val="FF0000"/>
                </a:solidFill>
              </a:rPr>
              <a:t>Aula 2</a:t>
            </a:r>
            <a:endParaRPr lang="pt-BR" sz="3100" dirty="0">
              <a:solidFill>
                <a:srgbClr val="FF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31640" y="4437112"/>
            <a:ext cx="7406640" cy="175260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Faculdade São José</a:t>
            </a:r>
          </a:p>
          <a:p>
            <a:pPr algn="ctr"/>
            <a:r>
              <a:rPr lang="pt-BR" dirty="0" smtClean="0"/>
              <a:t>Professora: Flávia Balbino da Costa</a:t>
            </a:r>
          </a:p>
          <a:p>
            <a:pPr algn="ctr"/>
            <a:r>
              <a:rPr lang="pt-BR" dirty="0" smtClean="0"/>
              <a:t>flavia.balbino@yahoo.com.br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5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aritméticos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371600"/>
            <a:ext cx="7947992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3000" dirty="0" smtClean="0"/>
              <a:t>Operador </a:t>
            </a:r>
            <a:r>
              <a:rPr lang="pt-BR" sz="3000" dirty="0"/>
              <a:t>binário de soma: +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3000" dirty="0"/>
              <a:t>x + 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defRPr/>
            </a:pPr>
            <a:r>
              <a:rPr lang="pt-BR" sz="3000" dirty="0"/>
              <a:t>Operador binário de subtração: –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3000" dirty="0"/>
              <a:t>x - 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defRPr/>
            </a:pPr>
            <a:r>
              <a:rPr lang="pt-BR" sz="3000" dirty="0"/>
              <a:t>Operador binário de multiplicação: </a:t>
            </a:r>
            <a:r>
              <a:rPr lang="pt-BR" sz="3000" dirty="0">
                <a:sym typeface="Symbol"/>
              </a:rPr>
              <a:t></a:t>
            </a:r>
            <a:r>
              <a:rPr lang="pt-BR" sz="3000" dirty="0"/>
              <a:t>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3000" dirty="0"/>
              <a:t>x </a:t>
            </a:r>
            <a:r>
              <a:rPr lang="pt-BR" sz="3000" dirty="0">
                <a:sym typeface="Symbol"/>
              </a:rPr>
              <a:t></a:t>
            </a:r>
            <a:r>
              <a:rPr lang="pt-BR" sz="3000" dirty="0"/>
              <a:t> y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18647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aritméticos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371600"/>
            <a:ext cx="7947992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3000" dirty="0" smtClean="0"/>
              <a:t>Operador </a:t>
            </a:r>
            <a:r>
              <a:rPr lang="pt-BR" sz="3000" dirty="0"/>
              <a:t>binário de </a:t>
            </a:r>
            <a:r>
              <a:rPr lang="pt-BR" sz="3000" dirty="0" smtClean="0"/>
              <a:t>divisão: /</a:t>
            </a:r>
            <a:endParaRPr lang="pt-BR" sz="3000" dirty="0"/>
          </a:p>
          <a:p>
            <a:pPr marL="687388">
              <a:buFont typeface="Wingdings 2" pitchFamily="18" charset="2"/>
              <a:buNone/>
              <a:defRPr/>
            </a:pPr>
            <a:r>
              <a:rPr lang="pt-BR" sz="3000" dirty="0"/>
              <a:t>x </a:t>
            </a:r>
            <a:r>
              <a:rPr lang="pt-BR" sz="3000" dirty="0" smtClean="0"/>
              <a:t>/ </a:t>
            </a:r>
            <a:r>
              <a:rPr lang="pt-BR" sz="3000" dirty="0"/>
              <a:t>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defRPr/>
            </a:pPr>
            <a:r>
              <a:rPr lang="pt-BR" sz="3000" dirty="0"/>
              <a:t>Operador binário de </a:t>
            </a:r>
            <a:r>
              <a:rPr lang="pt-BR" sz="3000" dirty="0" smtClean="0"/>
              <a:t>resto da divisão: %</a:t>
            </a:r>
            <a:endParaRPr lang="pt-BR" sz="3000" dirty="0"/>
          </a:p>
          <a:p>
            <a:pPr marL="687388">
              <a:buFont typeface="Wingdings 2" pitchFamily="18" charset="2"/>
              <a:buNone/>
              <a:defRPr/>
            </a:pPr>
            <a:r>
              <a:rPr lang="pt-BR" sz="3000" dirty="0"/>
              <a:t>x </a:t>
            </a:r>
            <a:r>
              <a:rPr lang="pt-BR" sz="3000" dirty="0" smtClean="0"/>
              <a:t>% </a:t>
            </a:r>
            <a:r>
              <a:rPr lang="pt-BR" sz="3000" dirty="0"/>
              <a:t>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355138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aritméticos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371600"/>
            <a:ext cx="7947992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800" dirty="0"/>
              <a:t>Operador </a:t>
            </a:r>
            <a:r>
              <a:rPr lang="pt-BR" sz="2800" dirty="0" smtClean="0"/>
              <a:t>unário de </a:t>
            </a:r>
            <a:r>
              <a:rPr lang="pt-BR" sz="2800" dirty="0"/>
              <a:t>mudança de sinal: </a:t>
            </a:r>
            <a:r>
              <a:rPr lang="pt-BR" sz="2800" dirty="0">
                <a:sym typeface="Symbol"/>
              </a:rPr>
              <a:t>-</a:t>
            </a:r>
            <a:r>
              <a:rPr lang="pt-BR" sz="2800" dirty="0"/>
              <a:t>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-</a:t>
            </a:r>
            <a:r>
              <a:rPr lang="pt-BR" sz="2800" dirty="0" smtClean="0"/>
              <a:t>x</a:t>
            </a:r>
          </a:p>
          <a:p>
            <a:pPr marL="687388">
              <a:buFont typeface="Wingdings 2" pitchFamily="18" charset="2"/>
              <a:buNone/>
              <a:defRPr/>
            </a:pPr>
            <a:endParaRPr lang="pt-BR" sz="2800" dirty="0"/>
          </a:p>
          <a:p>
            <a:pPr>
              <a:defRPr/>
            </a:pPr>
            <a:r>
              <a:rPr lang="pt-BR" sz="2800" dirty="0" smtClean="0"/>
              <a:t>Operador </a:t>
            </a:r>
            <a:r>
              <a:rPr lang="pt-BR" sz="2800" dirty="0"/>
              <a:t>unário de incremento: ++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x++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2800" dirty="0"/>
              <a:t> </a:t>
            </a:r>
          </a:p>
          <a:p>
            <a:pPr>
              <a:defRPr/>
            </a:pPr>
            <a:r>
              <a:rPr lang="pt-BR" sz="2800" dirty="0"/>
              <a:t>Operador unário de decremento: - -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- -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 pitchFamily="18" charset="2"/>
              <a:buNone/>
              <a:defRPr/>
            </a:pPr>
            <a:r>
              <a:rPr lang="pt-BR" sz="3000" dirty="0"/>
              <a:t> </a:t>
            </a:r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162738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aritméticos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628800"/>
            <a:ext cx="7947992" cy="500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800" dirty="0"/>
              <a:t>Operadores binários aritméticos de atribuição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+= y   </a:t>
            </a:r>
            <a:r>
              <a:rPr lang="pt-BR" sz="2800" dirty="0">
                <a:solidFill>
                  <a:srgbClr val="00B050"/>
                </a:solidFill>
              </a:rPr>
              <a:t>//</a:t>
            </a:r>
            <a:r>
              <a:rPr lang="pt-BR" sz="2800" dirty="0" smtClean="0">
                <a:solidFill>
                  <a:srgbClr val="00B050"/>
                </a:solidFill>
              </a:rPr>
              <a:t> </a:t>
            </a:r>
            <a:r>
              <a:rPr lang="pt-BR" sz="2800" dirty="0">
                <a:solidFill>
                  <a:srgbClr val="00B050"/>
                </a:solidFill>
              </a:rPr>
              <a:t>o mesmo que x = x + y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-= y   </a:t>
            </a:r>
            <a:r>
              <a:rPr lang="pt-BR" sz="2800" dirty="0" smtClean="0">
                <a:solidFill>
                  <a:srgbClr val="00B050"/>
                </a:solidFill>
              </a:rPr>
              <a:t>// </a:t>
            </a:r>
            <a:r>
              <a:rPr lang="pt-BR" sz="2800" dirty="0">
                <a:solidFill>
                  <a:srgbClr val="00B050"/>
                </a:solidFill>
              </a:rPr>
              <a:t>o mesmo que x = x - y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</a:t>
            </a:r>
            <a:r>
              <a:rPr lang="pt-BR" sz="2800" dirty="0">
                <a:sym typeface="Symbol"/>
              </a:rPr>
              <a:t></a:t>
            </a:r>
            <a:r>
              <a:rPr lang="pt-BR" sz="2800" dirty="0"/>
              <a:t>= y   </a:t>
            </a:r>
            <a:r>
              <a:rPr lang="pt-BR" sz="2800" dirty="0" smtClean="0">
                <a:solidFill>
                  <a:srgbClr val="00B050"/>
                </a:solidFill>
              </a:rPr>
              <a:t>// </a:t>
            </a:r>
            <a:r>
              <a:rPr lang="pt-BR" sz="2800" dirty="0">
                <a:solidFill>
                  <a:srgbClr val="00B050"/>
                </a:solidFill>
              </a:rPr>
              <a:t>o mesmo que x = x </a:t>
            </a:r>
            <a:r>
              <a:rPr lang="pt-BR" sz="2800" dirty="0">
                <a:solidFill>
                  <a:srgbClr val="00B050"/>
                </a:solidFill>
                <a:sym typeface="Symbol"/>
              </a:rPr>
              <a:t></a:t>
            </a:r>
            <a:r>
              <a:rPr lang="pt-BR" sz="2800" dirty="0">
                <a:solidFill>
                  <a:srgbClr val="00B050"/>
                </a:solidFill>
              </a:rPr>
              <a:t> y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/= y   </a:t>
            </a:r>
            <a:r>
              <a:rPr lang="pt-BR" sz="2800" dirty="0" smtClean="0">
                <a:solidFill>
                  <a:srgbClr val="00B050"/>
                </a:solidFill>
              </a:rPr>
              <a:t>// </a:t>
            </a:r>
            <a:r>
              <a:rPr lang="pt-BR" sz="2800" dirty="0">
                <a:solidFill>
                  <a:srgbClr val="00B050"/>
                </a:solidFill>
              </a:rPr>
              <a:t>o mesmo que x = x / y 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%= y   </a:t>
            </a:r>
            <a:r>
              <a:rPr lang="pt-BR" sz="2800" dirty="0" smtClean="0">
                <a:solidFill>
                  <a:srgbClr val="00B050"/>
                </a:solidFill>
              </a:rPr>
              <a:t>// </a:t>
            </a:r>
            <a:r>
              <a:rPr lang="pt-BR" sz="2800" dirty="0">
                <a:solidFill>
                  <a:srgbClr val="00B050"/>
                </a:solidFill>
              </a:rPr>
              <a:t>o mesmo que x = x % y </a:t>
            </a:r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6108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 fontScale="90000"/>
          </a:bodyPr>
          <a:lstStyle/>
          <a:p>
            <a:r>
              <a:rPr lang="pt-BR" u="sng" dirty="0" smtClean="0"/>
              <a:t>Situação 1 – inicializar variáveis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t="17065" r="24706" b="46032"/>
          <a:stretch/>
        </p:blipFill>
        <p:spPr bwMode="auto">
          <a:xfrm>
            <a:off x="107504" y="1340768"/>
            <a:ext cx="8937480" cy="43373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5805264"/>
            <a:ext cx="7947992" cy="82413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800" dirty="0" smtClean="0"/>
              <a:t>Crie este programa, depois compile e execute.</a:t>
            </a:r>
            <a:endParaRPr lang="pt-BR" sz="3000" dirty="0"/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303951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5917232"/>
            <a:ext cx="7947992" cy="824136"/>
          </a:xfrm>
        </p:spPr>
        <p:txBody>
          <a:bodyPr>
            <a:noAutofit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pt-BR" sz="2400" dirty="0" smtClean="0"/>
              <a:t>Faça a alteração, compile e execute.  Veja o que aconteceu...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4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16874" r="27059" b="37319"/>
          <a:stretch/>
        </p:blipFill>
        <p:spPr bwMode="auto">
          <a:xfrm>
            <a:off x="1115616" y="1124744"/>
            <a:ext cx="7488832" cy="4745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 fontScale="90000"/>
          </a:bodyPr>
          <a:lstStyle/>
          <a:p>
            <a:r>
              <a:rPr lang="pt-BR" u="sng" dirty="0" smtClean="0"/>
              <a:t>Situação 1 – inicializar variáveis</a:t>
            </a:r>
          </a:p>
        </p:txBody>
      </p:sp>
    </p:spTree>
    <p:extLst>
      <p:ext uri="{BB962C8B-B14F-4D97-AF65-F5344CB8AC3E}">
        <p14:creationId xmlns:p14="http://schemas.microsoft.com/office/powerpoint/2010/main" val="279226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71600" y="4797152"/>
            <a:ext cx="7947992" cy="1512168"/>
          </a:xfrm>
        </p:spPr>
        <p:txBody>
          <a:bodyPr>
            <a:noAutofit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pt-BR" sz="2800" dirty="0" smtClean="0"/>
              <a:t>Variável não inicializada... Sem valor...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pt-BR" sz="2800" dirty="0" smtClean="0"/>
              <a:t>Portanto, toda variável antes de ser usada, </a:t>
            </a:r>
            <a:r>
              <a:rPr lang="pt-BR" sz="2800" b="1" u="sng" dirty="0" smtClean="0"/>
              <a:t>DEVE SER INICIALIZADA</a:t>
            </a:r>
            <a:r>
              <a:rPr lang="pt-BR" sz="2800" dirty="0" smtClean="0"/>
              <a:t>.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800" dirty="0" smtClean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 fontScale="90000"/>
          </a:bodyPr>
          <a:lstStyle/>
          <a:p>
            <a:r>
              <a:rPr lang="pt-BR" u="sng" dirty="0" smtClean="0"/>
              <a:t>Situação 1 – inicializar variáveis</a:t>
            </a:r>
          </a:p>
        </p:txBody>
      </p:sp>
    </p:spTree>
    <p:extLst>
      <p:ext uri="{BB962C8B-B14F-4D97-AF65-F5344CB8AC3E}">
        <p14:creationId xmlns:p14="http://schemas.microsoft.com/office/powerpoint/2010/main" val="10702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2 – inteiro x real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5864256"/>
            <a:ext cx="7947992" cy="824136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pt-BR" sz="2800" dirty="0"/>
              <a:t>Faça a alteração, compile e execute.  Veja o que aconteceu...</a:t>
            </a:r>
          </a:p>
          <a:p>
            <a:pPr marL="0" indent="0" algn="just">
              <a:lnSpc>
                <a:spcPct val="140000"/>
              </a:lnSpc>
              <a:spcBef>
                <a:spcPts val="2400"/>
              </a:spcBef>
              <a:buClr>
                <a:schemeClr val="accent3"/>
              </a:buClr>
              <a:defRPr/>
            </a:pPr>
            <a:endParaRPr lang="pt-BR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7" t="16249" r="26940" b="37292"/>
          <a:stretch/>
        </p:blipFill>
        <p:spPr bwMode="auto">
          <a:xfrm>
            <a:off x="1429680" y="1186446"/>
            <a:ext cx="7200800" cy="46642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10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71600" y="4365104"/>
            <a:ext cx="7947992" cy="1944216"/>
          </a:xfrm>
        </p:spPr>
        <p:txBody>
          <a:bodyPr>
            <a:noAutofit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pt-BR" sz="2800" dirty="0" smtClean="0"/>
              <a:t>Não funciona porque PI guarda números inteiros. 3.1415 não é inteiro.  Então devemos mudar o tipo para </a:t>
            </a:r>
            <a:r>
              <a:rPr lang="pt-BR" sz="2800" dirty="0" err="1" smtClean="0"/>
              <a:t>double</a:t>
            </a:r>
            <a:r>
              <a:rPr lang="pt-BR" sz="2800" dirty="0" smtClean="0"/>
              <a:t> (real), que armazena números com casas decimais.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800" dirty="0" smtClean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2 – inteiro x real</a:t>
            </a:r>
          </a:p>
        </p:txBody>
      </p:sp>
    </p:spTree>
    <p:extLst>
      <p:ext uri="{BB962C8B-B14F-4D97-AF65-F5344CB8AC3E}">
        <p14:creationId xmlns:p14="http://schemas.microsoft.com/office/powerpoint/2010/main" val="409234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5996988"/>
            <a:ext cx="7947992" cy="824136"/>
          </a:xfrm>
        </p:spPr>
        <p:txBody>
          <a:bodyPr>
            <a:normAutofit/>
          </a:bodyPr>
          <a:lstStyle/>
          <a:p>
            <a:pPr marL="0" indent="0">
              <a:buFont typeface="Wingdings 2" pitchFamily="18" charset="2"/>
              <a:buNone/>
              <a:defRPr/>
            </a:pPr>
            <a:r>
              <a:rPr lang="pt-BR" sz="2800" dirty="0"/>
              <a:t>Faça a alteração, compile e execute. 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t="16458" r="27177" b="30208"/>
          <a:stretch/>
        </p:blipFill>
        <p:spPr bwMode="auto">
          <a:xfrm>
            <a:off x="1691680" y="1168948"/>
            <a:ext cx="6336704" cy="4715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2 – inteiro x real</a:t>
            </a:r>
          </a:p>
        </p:txBody>
      </p:sp>
    </p:spTree>
    <p:extLst>
      <p:ext uri="{BB962C8B-B14F-4D97-AF65-F5344CB8AC3E}">
        <p14:creationId xmlns:p14="http://schemas.microsoft.com/office/powerpoint/2010/main" val="266400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Unidade 2 – Tipos de Dados e Operadores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916832"/>
            <a:ext cx="7674056" cy="4608512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pt-BR" dirty="0" smtClean="0"/>
              <a:t>2.1 </a:t>
            </a:r>
            <a:r>
              <a:rPr lang="pt-BR" dirty="0"/>
              <a:t>Variáveis e identificadores</a:t>
            </a:r>
          </a:p>
          <a:p>
            <a:pPr marL="82296" indent="0">
              <a:buNone/>
            </a:pPr>
            <a:r>
              <a:rPr lang="pt-BR" dirty="0"/>
              <a:t>2.2 Tipos de dados primitivos</a:t>
            </a:r>
          </a:p>
          <a:p>
            <a:pPr marL="82296" indent="0">
              <a:buNone/>
            </a:pPr>
            <a:r>
              <a:rPr lang="pt-BR" dirty="0"/>
              <a:t>2.3 Operadores de atribuição, aritméticos e unários</a:t>
            </a:r>
          </a:p>
          <a:p>
            <a:pPr marL="82296" indent="0">
              <a:buNone/>
            </a:pPr>
            <a:r>
              <a:rPr lang="pt-BR" dirty="0"/>
              <a:t>2.4 Operadores de igualdade, relacional e condicional</a:t>
            </a:r>
          </a:p>
          <a:p>
            <a:pPr marL="82296" indent="0">
              <a:buNone/>
            </a:pPr>
            <a:r>
              <a:rPr lang="pt-BR" dirty="0"/>
              <a:t>2.5 Operador </a:t>
            </a:r>
            <a:r>
              <a:rPr lang="pt-BR" dirty="0" err="1"/>
              <a:t>Bitwise</a:t>
            </a:r>
            <a:r>
              <a:rPr lang="pt-BR" dirty="0"/>
              <a:t> e Bit Shift</a:t>
            </a:r>
          </a:p>
          <a:p>
            <a:pPr marL="82296" indent="0">
              <a:buNone/>
            </a:pPr>
            <a:r>
              <a:rPr lang="pt-BR" dirty="0"/>
              <a:t>2.6 Expressões, Comandos e </a:t>
            </a:r>
            <a:r>
              <a:rPr lang="pt-BR" dirty="0" smtClean="0"/>
              <a:t>Blocos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370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2016224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/>
              <a:t>Faça a alteração, compile e execute.  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15106" y="116632"/>
            <a:ext cx="8928894" cy="1143000"/>
          </a:xfrm>
        </p:spPr>
        <p:txBody>
          <a:bodyPr>
            <a:noAutofit/>
          </a:bodyPr>
          <a:lstStyle/>
          <a:p>
            <a:r>
              <a:rPr lang="pt-BR" sz="3200" u="sng" dirty="0"/>
              <a:t>Situação </a:t>
            </a:r>
            <a:r>
              <a:rPr lang="pt-BR" sz="3200" u="sng" dirty="0" smtClean="0"/>
              <a:t>3 – </a:t>
            </a:r>
            <a:r>
              <a:rPr lang="pt-BR" sz="3200" u="sng" dirty="0" err="1" smtClean="0"/>
              <a:t>boolean</a:t>
            </a:r>
            <a:r>
              <a:rPr lang="pt-BR" sz="3200" u="sng" dirty="0" smtClean="0"/>
              <a:t> e operadores relacionais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16667" r="27059" b="20417"/>
          <a:stretch/>
        </p:blipFill>
        <p:spPr bwMode="auto">
          <a:xfrm>
            <a:off x="215106" y="1124743"/>
            <a:ext cx="6445125" cy="56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3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2016224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/>
              <a:t>Faça a alteração, compile e execute.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16458" r="27059" b="20417"/>
          <a:stretch/>
        </p:blipFill>
        <p:spPr bwMode="auto">
          <a:xfrm>
            <a:off x="323528" y="1222827"/>
            <a:ext cx="6192688" cy="5423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3203848" y="5733256"/>
            <a:ext cx="1080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15106" y="116632"/>
            <a:ext cx="8928894" cy="1143000"/>
          </a:xfrm>
        </p:spPr>
        <p:txBody>
          <a:bodyPr>
            <a:noAutofit/>
          </a:bodyPr>
          <a:lstStyle/>
          <a:p>
            <a:r>
              <a:rPr lang="pt-BR" sz="3200" u="sng" dirty="0"/>
              <a:t>Situação </a:t>
            </a:r>
            <a:r>
              <a:rPr lang="pt-BR" sz="3200" u="sng" dirty="0" smtClean="0"/>
              <a:t>3 – </a:t>
            </a:r>
            <a:r>
              <a:rPr lang="pt-BR" sz="3200" u="sng" dirty="0" err="1" smtClean="0"/>
              <a:t>boolean</a:t>
            </a:r>
            <a:r>
              <a:rPr lang="pt-BR" sz="3200" u="sng" dirty="0" smtClean="0"/>
              <a:t> e operadores relacionais</a:t>
            </a:r>
          </a:p>
        </p:txBody>
      </p:sp>
    </p:spTree>
    <p:extLst>
      <p:ext uri="{BB962C8B-B14F-4D97-AF65-F5344CB8AC3E}">
        <p14:creationId xmlns:p14="http://schemas.microsoft.com/office/powerpoint/2010/main" val="172314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3600400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Qual será o valor da variável </a:t>
            </a:r>
            <a:r>
              <a:rPr lang="pt-BR" sz="2800" dirty="0" err="1" smtClean="0"/>
              <a:t>maiorIdade</a:t>
            </a:r>
            <a:r>
              <a:rPr lang="pt-BR" sz="2800" dirty="0" smtClean="0"/>
              <a:t>?</a:t>
            </a:r>
          </a:p>
          <a:p>
            <a:pPr marL="0" indent="0" algn="ctr"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Imprima para ver...</a:t>
            </a:r>
            <a:endParaRPr lang="pt-BR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5" t="16458" r="26471" b="21626"/>
          <a:stretch/>
        </p:blipFill>
        <p:spPr bwMode="auto">
          <a:xfrm>
            <a:off x="251520" y="1268760"/>
            <a:ext cx="6192688" cy="5279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3923928" y="6309320"/>
            <a:ext cx="16561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15106" y="116632"/>
            <a:ext cx="8928894" cy="1143000"/>
          </a:xfrm>
        </p:spPr>
        <p:txBody>
          <a:bodyPr>
            <a:noAutofit/>
          </a:bodyPr>
          <a:lstStyle/>
          <a:p>
            <a:r>
              <a:rPr lang="pt-BR" sz="3200" u="sng" dirty="0"/>
              <a:t>Situação </a:t>
            </a:r>
            <a:r>
              <a:rPr lang="pt-BR" sz="3200" u="sng" dirty="0" smtClean="0"/>
              <a:t>3 – </a:t>
            </a:r>
            <a:r>
              <a:rPr lang="pt-BR" sz="3200" u="sng" dirty="0" err="1" smtClean="0"/>
              <a:t>boolean</a:t>
            </a:r>
            <a:r>
              <a:rPr lang="pt-BR" sz="3200" u="sng" dirty="0" smtClean="0"/>
              <a:t> e operadores relacionais</a:t>
            </a:r>
          </a:p>
        </p:txBody>
      </p:sp>
    </p:spTree>
    <p:extLst>
      <p:ext uri="{BB962C8B-B14F-4D97-AF65-F5344CB8AC3E}">
        <p14:creationId xmlns:p14="http://schemas.microsoft.com/office/powerpoint/2010/main" val="361574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3600400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Qual será o valor da variável </a:t>
            </a:r>
            <a:r>
              <a:rPr lang="pt-BR" sz="2800" dirty="0" err="1" smtClean="0"/>
              <a:t>maiorIdade</a:t>
            </a:r>
            <a:r>
              <a:rPr lang="pt-BR" sz="2800" dirty="0" smtClean="0"/>
              <a:t>?</a:t>
            </a:r>
          </a:p>
          <a:p>
            <a:pPr marL="0" indent="0" algn="ctr"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Imprima para ver...</a:t>
            </a:r>
            <a:endParaRPr lang="pt-BR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16667" r="26942" b="23125"/>
          <a:stretch/>
        </p:blipFill>
        <p:spPr bwMode="auto">
          <a:xfrm>
            <a:off x="179512" y="1219199"/>
            <a:ext cx="6457506" cy="537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4067944" y="6453336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15106" y="116632"/>
            <a:ext cx="8928894" cy="1143000"/>
          </a:xfrm>
        </p:spPr>
        <p:txBody>
          <a:bodyPr>
            <a:noAutofit/>
          </a:bodyPr>
          <a:lstStyle/>
          <a:p>
            <a:r>
              <a:rPr lang="pt-BR" sz="3200" u="sng" dirty="0"/>
              <a:t>Situação </a:t>
            </a:r>
            <a:r>
              <a:rPr lang="pt-BR" sz="3200" u="sng" dirty="0" smtClean="0"/>
              <a:t>3 – </a:t>
            </a:r>
            <a:r>
              <a:rPr lang="pt-BR" sz="3200" u="sng" dirty="0" err="1" smtClean="0"/>
              <a:t>boolean</a:t>
            </a:r>
            <a:r>
              <a:rPr lang="pt-BR" sz="3200" u="sng" dirty="0" smtClean="0"/>
              <a:t> e operadores relacionais</a:t>
            </a:r>
          </a:p>
        </p:txBody>
      </p:sp>
    </p:spTree>
    <p:extLst>
      <p:ext uri="{BB962C8B-B14F-4D97-AF65-F5344CB8AC3E}">
        <p14:creationId xmlns:p14="http://schemas.microsoft.com/office/powerpoint/2010/main" val="165005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3600400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Qual será o valor da variável </a:t>
            </a:r>
            <a:r>
              <a:rPr lang="pt-BR" sz="2800" dirty="0" err="1" smtClean="0"/>
              <a:t>maiorIdade</a:t>
            </a:r>
            <a:r>
              <a:rPr lang="pt-BR" sz="2800" dirty="0" smtClean="0"/>
              <a:t>?</a:t>
            </a:r>
          </a:p>
          <a:p>
            <a:pPr marL="0" indent="0" algn="ctr"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Imprima para ver...</a:t>
            </a:r>
            <a:endParaRPr lang="pt-BR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1" t="16651" r="27294" b="23140"/>
          <a:stretch/>
        </p:blipFill>
        <p:spPr bwMode="auto">
          <a:xfrm>
            <a:off x="251520" y="1203960"/>
            <a:ext cx="6382492" cy="5393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4067944" y="6453336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15106" y="116632"/>
            <a:ext cx="8928894" cy="1143000"/>
          </a:xfrm>
        </p:spPr>
        <p:txBody>
          <a:bodyPr>
            <a:noAutofit/>
          </a:bodyPr>
          <a:lstStyle/>
          <a:p>
            <a:r>
              <a:rPr lang="pt-BR" sz="3200" u="sng" dirty="0"/>
              <a:t>Situação </a:t>
            </a:r>
            <a:r>
              <a:rPr lang="pt-BR" sz="3200" u="sng" dirty="0" smtClean="0"/>
              <a:t>3 – </a:t>
            </a:r>
            <a:r>
              <a:rPr lang="pt-BR" sz="3200" u="sng" dirty="0" err="1" smtClean="0"/>
              <a:t>boolean</a:t>
            </a:r>
            <a:r>
              <a:rPr lang="pt-BR" sz="3200" u="sng" dirty="0" smtClean="0"/>
              <a:t> e operadores relacionais</a:t>
            </a:r>
          </a:p>
        </p:txBody>
      </p:sp>
    </p:spTree>
    <p:extLst>
      <p:ext uri="{BB962C8B-B14F-4D97-AF65-F5344CB8AC3E}">
        <p14:creationId xmlns:p14="http://schemas.microsoft.com/office/powerpoint/2010/main" val="302222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relacionais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628800"/>
            <a:ext cx="7947992" cy="5000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800" dirty="0"/>
              <a:t>São operadores utilizados para comparação entre variáveis e entre variáveis e valores ou expressões, retornando, portanto, resultados de VERDADEIRO ou FALSO.</a:t>
            </a:r>
          </a:p>
        </p:txBody>
      </p:sp>
    </p:spTree>
    <p:extLst>
      <p:ext uri="{BB962C8B-B14F-4D97-AF65-F5344CB8AC3E}">
        <p14:creationId xmlns:p14="http://schemas.microsoft.com/office/powerpoint/2010/main" val="83848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relacionais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628800"/>
            <a:ext cx="7947992" cy="500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800" dirty="0"/>
              <a:t>Operador de igualdade: ==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== 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2800" dirty="0"/>
              <a:t> </a:t>
            </a:r>
          </a:p>
          <a:p>
            <a:pPr>
              <a:defRPr/>
            </a:pPr>
            <a:r>
              <a:rPr lang="pt-BR" sz="2800" dirty="0"/>
              <a:t>Operador de diferença: !=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!= y</a:t>
            </a:r>
          </a:p>
          <a:p>
            <a:pPr>
              <a:buFont typeface="Wingdings 2" pitchFamily="18" charset="2"/>
              <a:buNone/>
              <a:defRPr/>
            </a:pPr>
            <a:r>
              <a:rPr lang="pt-BR" sz="2800" dirty="0"/>
              <a:t> </a:t>
            </a:r>
          </a:p>
          <a:p>
            <a:pPr>
              <a:defRPr/>
            </a:pPr>
            <a:r>
              <a:rPr lang="pt-BR" sz="2800" dirty="0"/>
              <a:t>Operador de maior: &gt;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&gt; y</a:t>
            </a:r>
          </a:p>
        </p:txBody>
      </p:sp>
    </p:spTree>
    <p:extLst>
      <p:ext uri="{BB962C8B-B14F-4D97-AF65-F5344CB8AC3E}">
        <p14:creationId xmlns:p14="http://schemas.microsoft.com/office/powerpoint/2010/main" val="100907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relacionais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628800"/>
            <a:ext cx="7947992" cy="500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800" dirty="0"/>
              <a:t>Operador de maior ou igual: &gt;=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&gt;= y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 </a:t>
            </a:r>
          </a:p>
          <a:p>
            <a:pPr>
              <a:defRPr/>
            </a:pPr>
            <a:r>
              <a:rPr lang="pt-BR" sz="2800" dirty="0"/>
              <a:t>Operador de menor: &lt;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&lt; y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 </a:t>
            </a:r>
          </a:p>
          <a:p>
            <a:pPr>
              <a:defRPr/>
            </a:pPr>
            <a:r>
              <a:rPr lang="pt-BR" sz="2800" dirty="0"/>
              <a:t>Operador de menor ou igual: &lt;=</a:t>
            </a:r>
          </a:p>
          <a:p>
            <a:pPr marL="687388">
              <a:buFont typeface="Wingdings 2" pitchFamily="18" charset="2"/>
              <a:buNone/>
              <a:defRPr/>
            </a:pPr>
            <a:r>
              <a:rPr lang="pt-BR" sz="2800" dirty="0"/>
              <a:t>x &lt;= y</a:t>
            </a:r>
          </a:p>
        </p:txBody>
      </p:sp>
    </p:spTree>
    <p:extLst>
      <p:ext uri="{BB962C8B-B14F-4D97-AF65-F5344CB8AC3E}">
        <p14:creationId xmlns:p14="http://schemas.microsoft.com/office/powerpoint/2010/main" val="1651125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516216" y="2348880"/>
            <a:ext cx="2501352" cy="3600400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O tipo char guarda apenas uma letra.  </a:t>
            </a:r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Repare que a letra M está entre aspas simples.</a:t>
            </a:r>
            <a:endParaRPr lang="pt-BR" sz="28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4</a:t>
            </a:r>
            <a:r>
              <a:rPr lang="pt-BR" u="sng" dirty="0" smtClean="0"/>
              <a:t> – char x </a:t>
            </a:r>
            <a:r>
              <a:rPr lang="pt-BR" u="sng" dirty="0" err="1" smtClean="0"/>
              <a:t>string</a:t>
            </a:r>
            <a:endParaRPr lang="pt-BR" u="sng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2" t="12500" r="28118" b="22916"/>
          <a:stretch/>
        </p:blipFill>
        <p:spPr bwMode="auto">
          <a:xfrm>
            <a:off x="251520" y="1124744"/>
            <a:ext cx="6120680" cy="5647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1763688" y="6669360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679341" y="1426625"/>
            <a:ext cx="2339752" cy="48766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Para guardar uma palavra completa usamos o tipo </a:t>
            </a:r>
            <a:r>
              <a:rPr lang="pt-BR" sz="2800" b="1" u="sng" dirty="0" err="1" smtClean="0"/>
              <a:t>String</a:t>
            </a:r>
            <a:endParaRPr lang="pt-BR" sz="2800" b="1" u="sng" dirty="0" smtClean="0"/>
          </a:p>
          <a:p>
            <a:pPr marL="0" indent="0" algn="ctr">
              <a:buFont typeface="Wingdings 2" pitchFamily="18" charset="2"/>
              <a:buNone/>
              <a:defRPr/>
            </a:pPr>
            <a:endParaRPr lang="pt-BR" sz="2800" b="1" u="sng" dirty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Todos os tipos começam com letras minúsculas (tipos primitivos, ou seja, já vem na linguagem).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4</a:t>
            </a:r>
            <a:r>
              <a:rPr lang="pt-BR" u="sng" dirty="0" smtClean="0"/>
              <a:t> – char x </a:t>
            </a:r>
            <a:r>
              <a:rPr lang="pt-BR" u="sng" dirty="0" err="1" smtClean="0"/>
              <a:t>string</a:t>
            </a:r>
            <a:endParaRPr lang="pt-BR" u="sng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0" t="11042" r="31412" b="47917"/>
          <a:stretch/>
        </p:blipFill>
        <p:spPr bwMode="auto">
          <a:xfrm>
            <a:off x="320040" y="1412775"/>
            <a:ext cx="5980152" cy="41924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683568" y="5157192"/>
            <a:ext cx="9760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179513" y="5753193"/>
            <a:ext cx="6499828" cy="11000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/>
              <a:t>O tipo </a:t>
            </a:r>
            <a:r>
              <a:rPr lang="pt-BR" sz="2800" b="1" u="sng" dirty="0" err="1"/>
              <a:t>S</a:t>
            </a:r>
            <a:r>
              <a:rPr lang="pt-BR" sz="2800" dirty="0" err="1"/>
              <a:t>tring</a:t>
            </a:r>
            <a:r>
              <a:rPr lang="pt-BR" sz="2800" dirty="0"/>
              <a:t> começa com letra maiúscula (é do tipo uma classe e o nome de toda classe começa com letra maiúscula).</a:t>
            </a:r>
          </a:p>
        </p:txBody>
      </p:sp>
    </p:spTree>
    <p:extLst>
      <p:ext uri="{BB962C8B-B14F-4D97-AF65-F5344CB8AC3E}">
        <p14:creationId xmlns:p14="http://schemas.microsoft.com/office/powerpoint/2010/main" val="199969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Variáveis e identificadores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124744"/>
            <a:ext cx="7674056" cy="5733256"/>
          </a:xfrm>
        </p:spPr>
        <p:txBody>
          <a:bodyPr>
            <a:normAutofit fontScale="85000" lnSpcReduction="20000"/>
          </a:bodyPr>
          <a:lstStyle/>
          <a:p>
            <a:pPr marL="457200" indent="-457200" algn="just">
              <a:lnSpc>
                <a:spcPct val="16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dirty="0"/>
              <a:t>Nesta etapa, iremos ver como guardamos dados no programa.</a:t>
            </a:r>
          </a:p>
          <a:p>
            <a:pPr marL="457200" indent="-457200" algn="just">
              <a:lnSpc>
                <a:spcPct val="16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dirty="0"/>
              <a:t>Toda variável em Java precisa ter um nome (identificador) e um tipo.</a:t>
            </a:r>
          </a:p>
          <a:p>
            <a:pPr marL="457200" indent="-457200"/>
            <a:endParaRPr lang="pt-BR" dirty="0"/>
          </a:p>
          <a:p>
            <a:pPr marL="457200" indent="-457200"/>
            <a:endParaRPr lang="pt-BR" dirty="0" smtClean="0"/>
          </a:p>
          <a:p>
            <a:pPr marL="457200" indent="-457200"/>
            <a:endParaRPr lang="pt-BR" dirty="0"/>
          </a:p>
          <a:p>
            <a:pPr marL="457200" indent="-457200"/>
            <a:endParaRPr lang="pt-BR" dirty="0" smtClean="0"/>
          </a:p>
          <a:p>
            <a:pPr marL="457200" indent="-457200"/>
            <a:endParaRPr lang="pt-BR" dirty="0" smtClean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dirty="0"/>
              <a:t>Podemos também atribuir um valor para esta variável assim que esta é criada.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4" t="45833" r="50588" b="39792"/>
          <a:stretch/>
        </p:blipFill>
        <p:spPr bwMode="auto">
          <a:xfrm>
            <a:off x="981813" y="3429000"/>
            <a:ext cx="801480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have esquerda 4"/>
          <p:cNvSpPr/>
          <p:nvPr/>
        </p:nvSpPr>
        <p:spPr>
          <a:xfrm rot="16200000">
            <a:off x="3689902" y="4203086"/>
            <a:ext cx="216024" cy="61206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 rot="16200000">
            <a:off x="4824028" y="3803788"/>
            <a:ext cx="216024" cy="14401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502597" y="462279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tipo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108725" y="46375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identificador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651286" y="46375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atribuição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Chave esquerda 11"/>
          <p:cNvSpPr/>
          <p:nvPr/>
        </p:nvSpPr>
        <p:spPr>
          <a:xfrm rot="16200000">
            <a:off x="6109989" y="4183141"/>
            <a:ext cx="188680" cy="67930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346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int</a:t>
            </a:r>
            <a:r>
              <a:rPr lang="pt-BR" u="sng" dirty="0" smtClean="0"/>
              <a:t> x </a:t>
            </a:r>
            <a:r>
              <a:rPr lang="pt-BR" u="sng" dirty="0" err="1" smtClean="0"/>
              <a:t>long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971600" y="5753193"/>
            <a:ext cx="7992887" cy="110006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Ao tentar compilar veremos que não funcionará, pois o tipo </a:t>
            </a:r>
            <a:r>
              <a:rPr lang="pt-BR" sz="2800" dirty="0" err="1" smtClean="0"/>
              <a:t>int</a:t>
            </a:r>
            <a:r>
              <a:rPr lang="pt-BR" sz="2800" dirty="0" smtClean="0"/>
              <a:t> suporta números entre -32.728 e 32.727. </a:t>
            </a:r>
            <a:endParaRPr lang="pt-B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25208" r="22941" b="18334"/>
          <a:stretch/>
        </p:blipFill>
        <p:spPr bwMode="auto">
          <a:xfrm>
            <a:off x="518587" y="1412776"/>
            <a:ext cx="5821680" cy="4130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Espaço Reservado para Conteúdo 3"/>
          <p:cNvSpPr txBox="1">
            <a:spLocks/>
          </p:cNvSpPr>
          <p:nvPr/>
        </p:nvSpPr>
        <p:spPr>
          <a:xfrm>
            <a:off x="6588224" y="1412776"/>
            <a:ext cx="2304256" cy="413004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Apague todas as linhas de  comandos da classe Programa e crie agora uma variável chamada </a:t>
            </a:r>
            <a:r>
              <a:rPr lang="pt-BR" sz="2800" dirty="0" err="1" smtClean="0"/>
              <a:t>numeroGrande</a:t>
            </a:r>
            <a:r>
              <a:rPr lang="pt-BR" sz="2800" dirty="0" smtClean="0"/>
              <a:t> e insira o número mostrado na figura.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5221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int</a:t>
            </a:r>
            <a:r>
              <a:rPr lang="pt-BR" u="sng" dirty="0" smtClean="0"/>
              <a:t> x </a:t>
            </a:r>
            <a:r>
              <a:rPr lang="pt-BR" u="sng" dirty="0" err="1" smtClean="0"/>
              <a:t>long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971600" y="5753193"/>
            <a:ext cx="7992887" cy="110006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Perceba que no final do número foi colocada a letra L.</a:t>
            </a:r>
            <a:endParaRPr lang="pt-BR" sz="2800" dirty="0"/>
          </a:p>
        </p:txBody>
      </p:sp>
      <p:sp>
        <p:nvSpPr>
          <p:cNvPr id="10" name="Espaço Reservado para Conteúdo 3"/>
          <p:cNvSpPr txBox="1">
            <a:spLocks/>
          </p:cNvSpPr>
          <p:nvPr/>
        </p:nvSpPr>
        <p:spPr>
          <a:xfrm>
            <a:off x="6588224" y="1412776"/>
            <a:ext cx="2304256" cy="4130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Sendo assim, é necessário criar um tipo </a:t>
            </a:r>
            <a:r>
              <a:rPr lang="pt-BR" sz="2800" dirty="0" err="1" smtClean="0"/>
              <a:t>long</a:t>
            </a:r>
            <a:r>
              <a:rPr lang="pt-BR" sz="2800" dirty="0" smtClean="0"/>
              <a:t>, que suporta números maiores.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25208" r="21765" b="17500"/>
          <a:stretch/>
        </p:blipFill>
        <p:spPr bwMode="auto">
          <a:xfrm>
            <a:off x="323528" y="1212816"/>
            <a:ext cx="6264696" cy="43948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896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int</a:t>
            </a:r>
            <a:r>
              <a:rPr lang="pt-BR" u="sng" dirty="0" smtClean="0"/>
              <a:t> x </a:t>
            </a:r>
            <a:r>
              <a:rPr lang="pt-BR" u="sng" dirty="0" err="1" smtClean="0"/>
              <a:t>long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654071" y="5517232"/>
            <a:ext cx="7992887" cy="11000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Para trabalharmos com números inteiros pequenos, usamos o tipo int.  Para trabalharmos com números inteiros grandes, usamos o tipo long.</a:t>
            </a:r>
            <a:endParaRPr lang="pt-BR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2" t="25303" r="29490" b="42036"/>
          <a:stretch/>
        </p:blipFill>
        <p:spPr bwMode="auto">
          <a:xfrm>
            <a:off x="683568" y="1622321"/>
            <a:ext cx="7776864" cy="3738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9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6605627" y="1498633"/>
            <a:ext cx="2646893" cy="4162615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600" dirty="0" smtClean="0"/>
              <a:t>O mesmo acontece com os tipos reais </a:t>
            </a:r>
            <a:r>
              <a:rPr lang="pt-BR" sz="2600" b="1" dirty="0" err="1" smtClean="0"/>
              <a:t>float</a:t>
            </a:r>
            <a:r>
              <a:rPr lang="pt-BR" sz="2600" b="1" dirty="0" smtClean="0"/>
              <a:t> </a:t>
            </a:r>
            <a:r>
              <a:rPr lang="pt-BR" sz="2600" dirty="0" smtClean="0"/>
              <a:t>e </a:t>
            </a:r>
            <a:r>
              <a:rPr lang="pt-BR" sz="2600" b="1" dirty="0" err="1" smtClean="0"/>
              <a:t>double</a:t>
            </a:r>
            <a:r>
              <a:rPr lang="pt-BR" sz="2600" b="1" dirty="0" smtClean="0"/>
              <a:t>.</a:t>
            </a:r>
            <a:endParaRPr lang="pt-BR" sz="2600" dirty="0" smtClean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600" dirty="0" smtClean="0"/>
              <a:t>O tipo </a:t>
            </a:r>
            <a:r>
              <a:rPr lang="pt-BR" sz="2600" b="1" dirty="0" err="1" smtClean="0"/>
              <a:t>float</a:t>
            </a:r>
            <a:r>
              <a:rPr lang="pt-BR" sz="2600" b="1" dirty="0" smtClean="0"/>
              <a:t> </a:t>
            </a:r>
            <a:r>
              <a:rPr lang="pt-BR" sz="2600" dirty="0" smtClean="0"/>
              <a:t>é um tipo real menor, ou seja, ocupa menos espaço na memória.</a:t>
            </a:r>
            <a:endParaRPr lang="pt-BR" sz="2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float</a:t>
            </a:r>
            <a:r>
              <a:rPr lang="pt-BR" u="sng" dirty="0" smtClean="0"/>
              <a:t> x </a:t>
            </a:r>
            <a:r>
              <a:rPr lang="pt-BR" u="sng" dirty="0" err="1" smtClean="0"/>
              <a:t>double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179512" y="5753193"/>
            <a:ext cx="6696743" cy="110006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3,14 é um valor pequeno, que cabe tanto no tipo </a:t>
            </a:r>
            <a:r>
              <a:rPr lang="pt-BR" sz="2800" b="1" dirty="0" err="1" smtClean="0"/>
              <a:t>float</a:t>
            </a:r>
            <a:r>
              <a:rPr lang="pt-BR" sz="2800" dirty="0" smtClean="0"/>
              <a:t>, como no tipo </a:t>
            </a:r>
            <a:r>
              <a:rPr lang="pt-BR" sz="2800" b="1" dirty="0" err="1" smtClean="0"/>
              <a:t>double</a:t>
            </a:r>
            <a:r>
              <a:rPr lang="pt-BR" sz="2800" b="1" dirty="0" smtClean="0"/>
              <a:t>.</a:t>
            </a:r>
            <a:endParaRPr lang="pt-BR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25776" r="30824" b="35001"/>
          <a:stretch/>
        </p:blipFill>
        <p:spPr bwMode="auto">
          <a:xfrm>
            <a:off x="307010" y="1700808"/>
            <a:ext cx="6244834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7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48999" y="980728"/>
            <a:ext cx="8208912" cy="994263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u="sng" dirty="0"/>
              <a:t>CASTING – conversão entre tipos de tamanhos diferentes</a:t>
            </a:r>
            <a:endParaRPr lang="pt-BR" sz="2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float</a:t>
            </a:r>
            <a:r>
              <a:rPr lang="pt-BR" u="sng" dirty="0" smtClean="0"/>
              <a:t> x </a:t>
            </a:r>
            <a:r>
              <a:rPr lang="pt-BR" u="sng" dirty="0" err="1" smtClean="0"/>
              <a:t>double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755576" y="6237312"/>
            <a:ext cx="7920880" cy="55003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b="1" dirty="0"/>
              <a:t>Não teremos perda de informação.</a:t>
            </a:r>
            <a:endParaRPr lang="pt-BR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25417" r="30353" b="25625"/>
          <a:stretch/>
        </p:blipFill>
        <p:spPr bwMode="auto">
          <a:xfrm>
            <a:off x="351329" y="1993206"/>
            <a:ext cx="5698140" cy="41976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429434" y="4881752"/>
            <a:ext cx="4680520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/>
          <p:cNvSpPr txBox="1">
            <a:spLocks/>
          </p:cNvSpPr>
          <p:nvPr/>
        </p:nvSpPr>
        <p:spPr>
          <a:xfrm>
            <a:off x="6084168" y="1993205"/>
            <a:ext cx="2808312" cy="4197689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O </a:t>
            </a:r>
            <a:r>
              <a:rPr lang="pt-BR" sz="2800" dirty="0" err="1" smtClean="0"/>
              <a:t>java</a:t>
            </a:r>
            <a:r>
              <a:rPr lang="pt-BR" sz="2800" dirty="0" smtClean="0"/>
              <a:t> aceita perfeitamente a cópia de um valor do tipo </a:t>
            </a:r>
            <a:r>
              <a:rPr lang="pt-BR" sz="2800" b="1" dirty="0" err="1" smtClean="0"/>
              <a:t>int</a:t>
            </a:r>
            <a:r>
              <a:rPr lang="pt-BR" sz="2800" dirty="0" smtClean="0"/>
              <a:t> para o tipo </a:t>
            </a:r>
            <a:r>
              <a:rPr lang="pt-BR" sz="2800" b="1" dirty="0" err="1" smtClean="0"/>
              <a:t>long</a:t>
            </a:r>
            <a:r>
              <a:rPr lang="pt-BR" sz="2800" dirty="0" smtClean="0"/>
              <a:t>, pois tudo que cabe num inteiro, cabe em um long. 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20220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48999" y="980728"/>
            <a:ext cx="8208912" cy="994263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u="sng" dirty="0"/>
              <a:t>CASTING – conversão entre tipos de tamanhos diferentes</a:t>
            </a:r>
            <a:endParaRPr lang="pt-BR" sz="2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float</a:t>
            </a:r>
            <a:r>
              <a:rPr lang="pt-BR" u="sng" dirty="0" smtClean="0"/>
              <a:t> x </a:t>
            </a:r>
            <a:r>
              <a:rPr lang="pt-BR" u="sng" dirty="0" err="1" smtClean="0"/>
              <a:t>double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755576" y="6237312"/>
            <a:ext cx="7920880" cy="55003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b="1" dirty="0" smtClean="0"/>
              <a:t>Caso tente compilar, não irá funcionar...</a:t>
            </a:r>
            <a:endParaRPr lang="pt-BR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t="25000" r="31353" b="26875"/>
          <a:stretch/>
        </p:blipFill>
        <p:spPr bwMode="auto">
          <a:xfrm>
            <a:off x="408474" y="1988840"/>
            <a:ext cx="5459670" cy="4088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429434" y="4881752"/>
            <a:ext cx="4680520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/>
          <p:cNvSpPr txBox="1">
            <a:spLocks/>
          </p:cNvSpPr>
          <p:nvPr/>
        </p:nvSpPr>
        <p:spPr>
          <a:xfrm>
            <a:off x="6084168" y="1993205"/>
            <a:ext cx="2808312" cy="4197689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O mesmo não acontece ao contrário.</a:t>
            </a:r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O </a:t>
            </a:r>
            <a:r>
              <a:rPr lang="pt-BR" sz="2800" dirty="0" err="1" smtClean="0"/>
              <a:t>java</a:t>
            </a:r>
            <a:r>
              <a:rPr lang="pt-BR" sz="2800" dirty="0" smtClean="0"/>
              <a:t> não tem a certeza de que tudo que está no </a:t>
            </a:r>
            <a:r>
              <a:rPr lang="pt-BR" sz="2800" dirty="0" err="1" smtClean="0"/>
              <a:t>long</a:t>
            </a:r>
            <a:r>
              <a:rPr lang="pt-BR" sz="2800" dirty="0" smtClean="0"/>
              <a:t> cabe dentro de um int.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40318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48999" y="980728"/>
            <a:ext cx="8208912" cy="994263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u="sng" dirty="0"/>
              <a:t>CASTING – conversão entre tipos de tamanhos diferentes</a:t>
            </a:r>
            <a:endParaRPr lang="pt-BR" sz="2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float</a:t>
            </a:r>
            <a:r>
              <a:rPr lang="pt-BR" u="sng" dirty="0" smtClean="0"/>
              <a:t> x </a:t>
            </a:r>
            <a:r>
              <a:rPr lang="pt-BR" u="sng" dirty="0" err="1" smtClean="0"/>
              <a:t>double</a:t>
            </a:r>
            <a:endParaRPr lang="pt-BR" u="sng" dirty="0" smtClean="0"/>
          </a:p>
        </p:txBody>
      </p:sp>
      <p:sp>
        <p:nvSpPr>
          <p:cNvPr id="8" name="Espaço Reservado para Conteúdo 3"/>
          <p:cNvSpPr txBox="1">
            <a:spLocks/>
          </p:cNvSpPr>
          <p:nvPr/>
        </p:nvSpPr>
        <p:spPr>
          <a:xfrm>
            <a:off x="107504" y="6187465"/>
            <a:ext cx="8784976" cy="55003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Se o número </a:t>
            </a:r>
            <a:r>
              <a:rPr lang="pt-BR" sz="2800" dirty="0" err="1" smtClean="0"/>
              <a:t>long</a:t>
            </a:r>
            <a:r>
              <a:rPr lang="pt-BR" sz="2800" dirty="0" smtClean="0"/>
              <a:t> for maior que o inteiro, o </a:t>
            </a:r>
            <a:r>
              <a:rPr lang="pt-BR" sz="2800" dirty="0" err="1" smtClean="0"/>
              <a:t>java</a:t>
            </a:r>
            <a:r>
              <a:rPr lang="pt-BR" sz="2800" dirty="0" smtClean="0"/>
              <a:t> vai colocar um número “maluco” dentro da variável </a:t>
            </a:r>
            <a:r>
              <a:rPr lang="pt-BR" sz="2800" dirty="0" err="1" smtClean="0"/>
              <a:t>copiaDeNumero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t="25417" r="31353" b="20209"/>
          <a:stretch/>
        </p:blipFill>
        <p:spPr bwMode="auto">
          <a:xfrm>
            <a:off x="429434" y="1934234"/>
            <a:ext cx="4934654" cy="41749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Elipse 2"/>
          <p:cNvSpPr/>
          <p:nvPr/>
        </p:nvSpPr>
        <p:spPr>
          <a:xfrm>
            <a:off x="3275856" y="4608892"/>
            <a:ext cx="1834098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/>
          <p:cNvSpPr txBox="1">
            <a:spLocks/>
          </p:cNvSpPr>
          <p:nvPr/>
        </p:nvSpPr>
        <p:spPr>
          <a:xfrm>
            <a:off x="6084168" y="1993205"/>
            <a:ext cx="2808312" cy="41976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 A não ser que façamos uso da técnica de </a:t>
            </a:r>
            <a:r>
              <a:rPr lang="pt-BR" sz="2800" b="1" dirty="0" err="1" smtClean="0"/>
              <a:t>casting</a:t>
            </a:r>
            <a:r>
              <a:rPr lang="pt-BR" sz="2800" dirty="0" smtClean="0"/>
              <a:t>.</a:t>
            </a:r>
          </a:p>
          <a:p>
            <a:pPr marL="0" indent="0" algn="ctr">
              <a:buFont typeface="Wingdings 2" pitchFamily="18" charset="2"/>
              <a:buNone/>
              <a:defRPr/>
            </a:pPr>
            <a:endParaRPr lang="pt-BR" sz="2800" dirty="0"/>
          </a:p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Para isso, basta colocarmos (</a:t>
            </a:r>
            <a:r>
              <a:rPr lang="pt-BR" sz="2800" dirty="0" err="1" smtClean="0"/>
              <a:t>int</a:t>
            </a:r>
            <a:r>
              <a:rPr lang="pt-BR" sz="2800" dirty="0" smtClean="0"/>
              <a:t>) ao lado da variável do tipo long.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216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948999" y="980728"/>
            <a:ext cx="8208912" cy="994263"/>
          </a:xfrm>
        </p:spPr>
        <p:txBody>
          <a:bodyPr>
            <a:normAutofit/>
          </a:bodyPr>
          <a:lstStyle/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u="sng" dirty="0"/>
              <a:t>CASTING – conversão entre tipos de tamanhos diferentes</a:t>
            </a:r>
            <a:endParaRPr lang="pt-BR" sz="2600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u="sng" dirty="0"/>
              <a:t>Situação </a:t>
            </a:r>
            <a:r>
              <a:rPr lang="pt-BR" u="sng" dirty="0" smtClean="0"/>
              <a:t>5 – </a:t>
            </a:r>
            <a:r>
              <a:rPr lang="pt-BR" u="sng" dirty="0" err="1" smtClean="0"/>
              <a:t>float</a:t>
            </a:r>
            <a:r>
              <a:rPr lang="pt-BR" u="sng" dirty="0" smtClean="0"/>
              <a:t> x </a:t>
            </a:r>
            <a:r>
              <a:rPr lang="pt-BR" u="sng" dirty="0" err="1" smtClean="0"/>
              <a:t>double</a:t>
            </a:r>
            <a:endParaRPr lang="pt-BR" u="sng" dirty="0" smtClean="0"/>
          </a:p>
        </p:txBody>
      </p:sp>
      <p:sp>
        <p:nvSpPr>
          <p:cNvPr id="7" name="Espaço Reservado para Conteúdo 3"/>
          <p:cNvSpPr txBox="1">
            <a:spLocks/>
          </p:cNvSpPr>
          <p:nvPr/>
        </p:nvSpPr>
        <p:spPr>
          <a:xfrm>
            <a:off x="6084168" y="1993205"/>
            <a:ext cx="2808312" cy="4197689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2" pitchFamily="18" charset="2"/>
              <a:buNone/>
              <a:defRPr/>
            </a:pPr>
            <a:r>
              <a:rPr lang="pt-BR" sz="2800" dirty="0" smtClean="0"/>
              <a:t> O mesmo acontece quando fazemos uso da técnica </a:t>
            </a:r>
            <a:r>
              <a:rPr lang="pt-BR" sz="2800" b="1" dirty="0" err="1" smtClean="0"/>
              <a:t>casting</a:t>
            </a:r>
            <a:r>
              <a:rPr lang="pt-BR" sz="2800" dirty="0" smtClean="0"/>
              <a:t> entre valores de variáveis </a:t>
            </a:r>
            <a:r>
              <a:rPr lang="pt-BR" sz="2800" dirty="0" err="1" smtClean="0"/>
              <a:t>float</a:t>
            </a:r>
            <a:r>
              <a:rPr lang="pt-BR" sz="2800" dirty="0" smtClean="0"/>
              <a:t> e </a:t>
            </a:r>
            <a:r>
              <a:rPr lang="pt-BR" sz="2800" dirty="0" err="1" smtClean="0"/>
              <a:t>double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25417" r="31354" b="15369"/>
          <a:stretch/>
        </p:blipFill>
        <p:spPr bwMode="auto">
          <a:xfrm>
            <a:off x="755576" y="1979752"/>
            <a:ext cx="5040560" cy="464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360880" y="5661248"/>
            <a:ext cx="671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pt-BR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3146588" y="5633484"/>
            <a:ext cx="183409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62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Exercícios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196752"/>
            <a:ext cx="7947992" cy="5432648"/>
          </a:xfrm>
        </p:spPr>
        <p:txBody>
          <a:bodyPr>
            <a:noAutofit/>
          </a:bodyPr>
          <a:lstStyle/>
          <a:p>
            <a:pPr marL="596646" indent="-514350" fontAlgn="base">
              <a:buFont typeface="+mj-lt"/>
              <a:buAutoNum type="arabicParenR"/>
            </a:pPr>
            <a:r>
              <a:rPr lang="pt-BR" sz="2000" dirty="0" smtClean="0"/>
              <a:t>Na </a:t>
            </a:r>
            <a:r>
              <a:rPr lang="pt-BR" sz="2000" dirty="0"/>
              <a:t>empresa onde trabalhamos, há tabelas com o quanto foi gasto em cada mês. Para fechar o balanço do primeiro trimestre, precisamos somar o gasto total. Sabendo que, em Janeiro, foram gastos 15000 reais, em Fevereiro, 23000 reais e em Março, 17000 reais, faça um programa que calcule e imprima o gasto total no trimestre. Siga esses passos:</a:t>
            </a:r>
          </a:p>
          <a:p>
            <a:pPr fontAlgn="base"/>
            <a:r>
              <a:rPr lang="pt-BR" sz="2000" dirty="0"/>
              <a:t>Crie uma classe chamada </a:t>
            </a:r>
            <a:r>
              <a:rPr lang="pt-BR" sz="2000" dirty="0" err="1"/>
              <a:t>BalancoTrimestral</a:t>
            </a:r>
            <a:r>
              <a:rPr lang="pt-BR" sz="2000" dirty="0"/>
              <a:t> com um bloco </a:t>
            </a:r>
            <a:r>
              <a:rPr lang="pt-BR" sz="2000" dirty="0" err="1"/>
              <a:t>main</a:t>
            </a:r>
            <a:r>
              <a:rPr lang="pt-BR" sz="2000" dirty="0"/>
              <a:t>, como nos exemplos anteriores;</a:t>
            </a:r>
          </a:p>
          <a:p>
            <a:pPr fontAlgn="base"/>
            <a:r>
              <a:rPr lang="pt-BR" sz="2000" dirty="0"/>
              <a:t>Dentro do </a:t>
            </a:r>
            <a:r>
              <a:rPr lang="pt-BR" sz="2000" dirty="0" err="1"/>
              <a:t>main</a:t>
            </a:r>
            <a:r>
              <a:rPr lang="pt-BR" sz="2000" dirty="0"/>
              <a:t> (o miolo do programa), declare uma variável inteira chamada </a:t>
            </a:r>
            <a:r>
              <a:rPr lang="pt-BR" sz="2000" dirty="0" err="1"/>
              <a:t>gastosJaneiro</a:t>
            </a:r>
            <a:r>
              <a:rPr lang="pt-BR" sz="2000" dirty="0"/>
              <a:t> e inicialize-a com 15000;</a:t>
            </a:r>
          </a:p>
          <a:p>
            <a:pPr fontAlgn="base"/>
            <a:r>
              <a:rPr lang="pt-BR" sz="2000" dirty="0"/>
              <a:t>Crie também as variáveis </a:t>
            </a:r>
            <a:r>
              <a:rPr lang="pt-BR" sz="2000" dirty="0" err="1"/>
              <a:t>gastosFevereiro</a:t>
            </a:r>
            <a:r>
              <a:rPr lang="pt-BR" sz="2000" dirty="0"/>
              <a:t> e </a:t>
            </a:r>
            <a:r>
              <a:rPr lang="pt-BR" sz="2000" dirty="0" err="1"/>
              <a:t>gastosMarco</a:t>
            </a:r>
            <a:r>
              <a:rPr lang="pt-BR" sz="2000" dirty="0"/>
              <a:t>, inicializando-as com 23000 e 17000, respectivamente, utilize uma linha para cada declaração;</a:t>
            </a:r>
          </a:p>
          <a:p>
            <a:pPr fontAlgn="base"/>
            <a:r>
              <a:rPr lang="pt-BR" sz="2000" dirty="0"/>
              <a:t>Crie uma variável chamada </a:t>
            </a:r>
            <a:r>
              <a:rPr lang="pt-BR" sz="2000" dirty="0" err="1"/>
              <a:t>gastosTrimestre</a:t>
            </a:r>
            <a:r>
              <a:rPr lang="pt-BR" sz="2000" dirty="0"/>
              <a:t> e inicialize-a com a soma das outras 3 variáveis: </a:t>
            </a:r>
            <a:r>
              <a:rPr lang="pt-BR" sz="2000" dirty="0" err="1"/>
              <a:t>int</a:t>
            </a:r>
            <a:r>
              <a:rPr lang="pt-BR" sz="2000" dirty="0"/>
              <a:t> </a:t>
            </a:r>
            <a:r>
              <a:rPr lang="pt-BR" sz="2000" dirty="0" err="1"/>
              <a:t>gastosTrimestre</a:t>
            </a:r>
            <a:r>
              <a:rPr lang="pt-BR" sz="2000" dirty="0"/>
              <a:t> = </a:t>
            </a:r>
            <a:r>
              <a:rPr lang="pt-BR" sz="2000" dirty="0" err="1"/>
              <a:t>gastosJaneiro</a:t>
            </a:r>
            <a:r>
              <a:rPr lang="pt-BR" sz="2000" dirty="0"/>
              <a:t> + </a:t>
            </a:r>
            <a:r>
              <a:rPr lang="pt-BR" sz="2000" dirty="0" err="1"/>
              <a:t>gastosFevereiro</a:t>
            </a:r>
            <a:r>
              <a:rPr lang="pt-BR" sz="2000" dirty="0"/>
              <a:t> + </a:t>
            </a:r>
            <a:r>
              <a:rPr lang="pt-BR" sz="2000" dirty="0" err="1"/>
              <a:t>gastosMarco</a:t>
            </a:r>
            <a:r>
              <a:rPr lang="pt-BR" sz="2000" dirty="0"/>
              <a:t>;</a:t>
            </a:r>
          </a:p>
          <a:p>
            <a:pPr fontAlgn="base"/>
            <a:r>
              <a:rPr lang="pt-BR" sz="2000" dirty="0"/>
              <a:t>Imprima a variável </a:t>
            </a:r>
            <a:r>
              <a:rPr lang="pt-BR" sz="2000" dirty="0" err="1"/>
              <a:t>gastosTrimestre</a:t>
            </a:r>
            <a:r>
              <a:rPr lang="pt-BR" sz="2000" dirty="0" smtClean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038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20731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Exercícios</a:t>
            </a:r>
          </a:p>
        </p:txBody>
      </p:sp>
      <p:sp>
        <p:nvSpPr>
          <p:cNvPr id="8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196752"/>
            <a:ext cx="7947992" cy="5472608"/>
          </a:xfrm>
        </p:spPr>
        <p:txBody>
          <a:bodyPr>
            <a:noAutofit/>
          </a:bodyPr>
          <a:lstStyle/>
          <a:p>
            <a:pPr fontAlgn="base"/>
            <a:r>
              <a:rPr lang="pt-BR" sz="2000" dirty="0"/>
              <a:t>Adicione código (sem alterar as linhas que já existem) na classe anterior para imprimir a média mensal de gasto, criando uma variável </a:t>
            </a:r>
            <a:r>
              <a:rPr lang="pt-BR" sz="2000" dirty="0" err="1"/>
              <a:t>mediaMensal</a:t>
            </a:r>
            <a:r>
              <a:rPr lang="pt-BR" sz="2000" dirty="0"/>
              <a:t> junto com uma mensagem.</a:t>
            </a:r>
          </a:p>
          <a:p>
            <a:pPr fontAlgn="base"/>
            <a:r>
              <a:rPr lang="pt-BR" sz="2000" dirty="0"/>
              <a:t>Note que como somamos três meses a média será a soma dos três meses dividido por três.</a:t>
            </a:r>
          </a:p>
          <a:p>
            <a:pPr fontAlgn="base"/>
            <a:r>
              <a:rPr lang="pt-BR" sz="2000" dirty="0"/>
              <a:t>Para isso, concatene a </a:t>
            </a:r>
            <a:r>
              <a:rPr lang="pt-BR" sz="2000" dirty="0" err="1"/>
              <a:t>String</a:t>
            </a:r>
            <a:r>
              <a:rPr lang="pt-BR" sz="2000" dirty="0"/>
              <a:t> com o valor, usando algo como "Valor da média mensal = " + </a:t>
            </a:r>
            <a:r>
              <a:rPr lang="pt-BR" sz="2000" dirty="0" err="1"/>
              <a:t>mediaMensal</a:t>
            </a:r>
            <a:r>
              <a:rPr lang="pt-BR" sz="2000" dirty="0" smtClean="0"/>
              <a:t>.</a:t>
            </a:r>
          </a:p>
          <a:p>
            <a:pPr marL="82296" indent="0" fontAlgn="base">
              <a:buNone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2624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Variáveis e identificadores</a:t>
            </a:r>
          </a:p>
        </p:txBody>
      </p:sp>
      <p:sp>
        <p:nvSpPr>
          <p:cNvPr id="5" name="Espaço Reservado para Conteúdo 3"/>
          <p:cNvSpPr>
            <a:spLocks noGrp="1"/>
          </p:cNvSpPr>
          <p:nvPr>
            <p:ph idx="1"/>
          </p:nvPr>
        </p:nvSpPr>
        <p:spPr>
          <a:xfrm>
            <a:off x="899592" y="1556792"/>
            <a:ext cx="7947992" cy="48768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/>
              <a:t>Podemos pensar em um programa de computador como um conjunto de comandos que agem sobre valores de algum modo obtidos.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/>
              <a:t> Tais valores ficam armazenados, quando um programa está em funcionamento, na memória principal do computador. </a:t>
            </a:r>
          </a:p>
        </p:txBody>
      </p:sp>
    </p:spTree>
    <p:extLst>
      <p:ext uri="{BB962C8B-B14F-4D97-AF65-F5344CB8AC3E}">
        <p14:creationId xmlns:p14="http://schemas.microsoft.com/office/powerpoint/2010/main" val="179196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Variáveis e identificadores</a:t>
            </a:r>
          </a:p>
        </p:txBody>
      </p:sp>
      <p:sp>
        <p:nvSpPr>
          <p:cNvPr id="5" name="Espaço Reservado para Conteúdo 3"/>
          <p:cNvSpPr>
            <a:spLocks noGrp="1"/>
          </p:cNvSpPr>
          <p:nvPr>
            <p:ph idx="1"/>
          </p:nvPr>
        </p:nvSpPr>
        <p:spPr>
          <a:xfrm>
            <a:off x="1043608" y="1600200"/>
            <a:ext cx="7947992" cy="48768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/>
              <a:t>Cada posição da memória é identificada por um endereço (um número). Uma variável é na verdade uma referência a uma posição de memória (a determinação de tal posição é papel do sistema operacional). </a:t>
            </a:r>
          </a:p>
        </p:txBody>
      </p:sp>
    </p:spTree>
    <p:extLst>
      <p:ext uri="{BB962C8B-B14F-4D97-AF65-F5344CB8AC3E}">
        <p14:creationId xmlns:p14="http://schemas.microsoft.com/office/powerpoint/2010/main" val="330764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Regras para nomes de variáveis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124744"/>
            <a:ext cx="7674056" cy="5733256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/>
              <a:t>Os nomes das variáveis não podem conter </a:t>
            </a:r>
            <a:r>
              <a:rPr lang="pt-BR" sz="3000" dirty="0" smtClean="0"/>
              <a:t>espaços, pois assim teríamos duas variáveis;</a:t>
            </a:r>
            <a:endParaRPr lang="pt-BR" sz="3000" dirty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/>
              <a:t>Não podem iniciar por caracteres especiais</a:t>
            </a:r>
            <a:r>
              <a:rPr lang="pt-BR" sz="3000" dirty="0" smtClean="0"/>
              <a:t>;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2800" dirty="0" smtClean="0"/>
              <a:t>Todo </a:t>
            </a:r>
            <a:r>
              <a:rPr lang="pt-BR" sz="2800" dirty="0"/>
              <a:t>identificador deve começar por uma </a:t>
            </a:r>
            <a:r>
              <a:rPr lang="pt-BR" sz="2800" dirty="0" smtClean="0"/>
              <a:t>letra, </a:t>
            </a:r>
            <a:r>
              <a:rPr lang="pt-BR" sz="2800" dirty="0"/>
              <a:t>ou pelo símbolo de </a:t>
            </a:r>
            <a:r>
              <a:rPr lang="pt-BR" sz="2800" dirty="0" smtClean="0"/>
              <a:t>“_” ou pelo símbolo “$”;</a:t>
            </a:r>
            <a:endParaRPr lang="pt-BR" sz="3000" dirty="0" smtClean="0"/>
          </a:p>
          <a:p>
            <a:pPr marL="457200" indent="-457200"/>
            <a:endParaRPr lang="pt-BR" dirty="0" smtClean="0"/>
          </a:p>
          <a:p>
            <a:pPr marL="457200" indent="-45720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74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124744"/>
            <a:ext cx="7674056" cy="5733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None/>
              <a:defRPr/>
            </a:pPr>
            <a:r>
              <a:rPr lang="pt-BR" sz="3000" dirty="0" smtClean="0"/>
              <a:t>Exemplo de identificadores (nomes) válidos:</a:t>
            </a:r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smtClean="0"/>
              <a:t>BemVindo1</a:t>
            </a:r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smtClean="0"/>
              <a:t>$valor</a:t>
            </a:r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smtClean="0"/>
              <a:t>_valor</a:t>
            </a:r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err="1" smtClean="0"/>
              <a:t>nome_aluno</a:t>
            </a:r>
            <a:endParaRPr lang="pt-BR" sz="3000" dirty="0" smtClean="0"/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endParaRPr lang="pt-BR" sz="3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None/>
              <a:defRPr/>
            </a:pPr>
            <a:r>
              <a:rPr lang="pt-BR" sz="3000" dirty="0"/>
              <a:t>Exemplo de identificadores (nomes) </a:t>
            </a:r>
            <a:r>
              <a:rPr lang="pt-BR" sz="3000" dirty="0" smtClean="0"/>
              <a:t>não válidos</a:t>
            </a:r>
            <a:r>
              <a:rPr lang="pt-BR" sz="3000" dirty="0"/>
              <a:t>:</a:t>
            </a:r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smtClean="0"/>
              <a:t>1valor</a:t>
            </a:r>
            <a:endParaRPr lang="pt-BR" sz="3000" dirty="0"/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r>
              <a:rPr lang="pt-BR" sz="3000" dirty="0" smtClean="0"/>
              <a:t>nome aluno</a:t>
            </a:r>
            <a:endParaRPr lang="pt-BR" sz="3000" dirty="0"/>
          </a:p>
          <a:p>
            <a:pPr marL="457200" indent="-457200" algn="just">
              <a:spcBef>
                <a:spcPts val="0"/>
              </a:spcBef>
              <a:buClr>
                <a:schemeClr val="accent3"/>
              </a:buClr>
              <a:defRPr/>
            </a:pPr>
            <a:endParaRPr lang="pt-BR" sz="3000" dirty="0" smtClean="0"/>
          </a:p>
          <a:p>
            <a:pPr marL="457200" indent="-457200"/>
            <a:endParaRPr lang="pt-BR" dirty="0" smtClean="0"/>
          </a:p>
          <a:p>
            <a:pPr marL="457200" indent="-457200"/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Regras para nomes de variáveis</a:t>
            </a:r>
          </a:p>
        </p:txBody>
      </p:sp>
      <p:sp>
        <p:nvSpPr>
          <p:cNvPr id="7" name="Pergaminho horizontal 6"/>
          <p:cNvSpPr/>
          <p:nvPr/>
        </p:nvSpPr>
        <p:spPr>
          <a:xfrm>
            <a:off x="4932040" y="1844824"/>
            <a:ext cx="3816424" cy="208823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OBS: Nomes de classes iniciam com letras maiúsculas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998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Tipos básicos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50417" r="16406" b="27290"/>
          <a:stretch>
            <a:fillRect/>
          </a:stretch>
        </p:blipFill>
        <p:spPr bwMode="auto">
          <a:xfrm>
            <a:off x="79740" y="1700808"/>
            <a:ext cx="901169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22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6259" y="116632"/>
            <a:ext cx="749808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Operadores aritméticos</a:t>
            </a:r>
          </a:p>
        </p:txBody>
      </p:sp>
      <p:sp>
        <p:nvSpPr>
          <p:cNvPr id="5" name="Espaço Reservado para Conteúdo 3"/>
          <p:cNvSpPr>
            <a:spLocks noGrp="1"/>
          </p:cNvSpPr>
          <p:nvPr>
            <p:ph idx="1"/>
          </p:nvPr>
        </p:nvSpPr>
        <p:spPr>
          <a:xfrm>
            <a:off x="899592" y="1268760"/>
            <a:ext cx="8092008" cy="5360640"/>
          </a:xfrm>
        </p:spPr>
        <p:txBody>
          <a:bodyPr>
            <a:norm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pt-BR" sz="3000" dirty="0" smtClean="0"/>
              <a:t>Operadores </a:t>
            </a:r>
            <a:r>
              <a:rPr lang="pt-BR" sz="3000" dirty="0"/>
              <a:t>aritméticos são utilizados para realização de cálculos. A linguagem possui operadores </a:t>
            </a:r>
            <a:r>
              <a:rPr lang="pt-BR" sz="3000" b="1" u="sng" dirty="0"/>
              <a:t>binários</a:t>
            </a:r>
            <a:r>
              <a:rPr lang="pt-BR" sz="3000" dirty="0"/>
              <a:t> (necessitam de dois </a:t>
            </a:r>
            <a:r>
              <a:rPr lang="pt-BR" sz="3000" dirty="0" err="1"/>
              <a:t>operandos</a:t>
            </a:r>
            <a:r>
              <a:rPr lang="pt-BR" sz="3000" dirty="0"/>
              <a:t>) e </a:t>
            </a:r>
            <a:r>
              <a:rPr lang="pt-BR" sz="3000" b="1" u="sng" dirty="0"/>
              <a:t>unários</a:t>
            </a:r>
            <a:r>
              <a:rPr lang="pt-BR" sz="3000" dirty="0"/>
              <a:t> (necessitam apenas de um operando). A seguir são listados cada um deles, juntamente com exemplos.</a:t>
            </a:r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 pitchFamily="18" charset="2"/>
              <a:buNone/>
              <a:defRPr/>
            </a:pPr>
            <a:r>
              <a:rPr lang="pt-BR" sz="2600" dirty="0" smtClean="0"/>
              <a:t> </a:t>
            </a:r>
          </a:p>
          <a:p>
            <a:pPr>
              <a:buFont typeface="Wingdings 2" pitchFamily="18" charset="2"/>
              <a:buNone/>
              <a:defRPr/>
            </a:pPr>
            <a:endParaRPr lang="pt-BR" sz="28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  <a:p>
            <a:pPr marL="0" indent="0" algn="just" eaLnBrk="1" fontAlgn="auto" hangingPunct="1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pt-BR" sz="2600" dirty="0" smtClean="0"/>
          </a:p>
        </p:txBody>
      </p:sp>
    </p:spTree>
    <p:extLst>
      <p:ext uri="{BB962C8B-B14F-4D97-AF65-F5344CB8AC3E}">
        <p14:creationId xmlns:p14="http://schemas.microsoft.com/office/powerpoint/2010/main" val="1329040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ício">
  <a:themeElements>
    <a:clrScheme name="Solstí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í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í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893</TotalTime>
  <Words>1236</Words>
  <Application>Microsoft Office PowerPoint</Application>
  <PresentationFormat>Apresentação na tela (4:3)</PresentationFormat>
  <Paragraphs>189</Paragraphs>
  <Slides>39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Solstício</vt:lpstr>
      <vt:lpstr>PROGRAMAÇÃO ORIENTADA A OBJETOS I Aula 2</vt:lpstr>
      <vt:lpstr>Unidade 2 – Tipos de Dados e Operadores</vt:lpstr>
      <vt:lpstr>Variáveis e identificadores</vt:lpstr>
      <vt:lpstr>Variáveis e identificadores</vt:lpstr>
      <vt:lpstr>Variáveis e identificadores</vt:lpstr>
      <vt:lpstr>Regras para nomes de variáveis</vt:lpstr>
      <vt:lpstr>Regras para nomes de variáveis</vt:lpstr>
      <vt:lpstr>Tipos básicos</vt:lpstr>
      <vt:lpstr>Operadores aritméticos</vt:lpstr>
      <vt:lpstr>Operadores aritméticos</vt:lpstr>
      <vt:lpstr>Operadores aritméticos</vt:lpstr>
      <vt:lpstr>Operadores aritméticos</vt:lpstr>
      <vt:lpstr>Operadores aritméticos</vt:lpstr>
      <vt:lpstr>Situação 1 – inicializar variáveis</vt:lpstr>
      <vt:lpstr>Situação 1 – inicializar variáveis</vt:lpstr>
      <vt:lpstr>Situação 1 – inicializar variáveis</vt:lpstr>
      <vt:lpstr>Situação 2 – inteiro x real</vt:lpstr>
      <vt:lpstr>Situação 2 – inteiro x real</vt:lpstr>
      <vt:lpstr>Situação 2 – inteiro x real</vt:lpstr>
      <vt:lpstr>Situação 3 – boolean e operadores relacionais</vt:lpstr>
      <vt:lpstr>Situação 3 – boolean e operadores relacionais</vt:lpstr>
      <vt:lpstr>Situação 3 – boolean e operadores relacionais</vt:lpstr>
      <vt:lpstr>Situação 3 – boolean e operadores relacionais</vt:lpstr>
      <vt:lpstr>Situação 3 – boolean e operadores relacionais</vt:lpstr>
      <vt:lpstr>Operadores relacionais</vt:lpstr>
      <vt:lpstr>Operadores relacionais</vt:lpstr>
      <vt:lpstr>Operadores relacionais</vt:lpstr>
      <vt:lpstr>Situação 4 – char x string</vt:lpstr>
      <vt:lpstr>Situação 4 – char x string</vt:lpstr>
      <vt:lpstr>Situação 5 – int x long</vt:lpstr>
      <vt:lpstr>Situação 5 – int x long</vt:lpstr>
      <vt:lpstr>Situação 5 – int x long</vt:lpstr>
      <vt:lpstr>Situação 5 – float x double</vt:lpstr>
      <vt:lpstr>Situação 5 – float x double</vt:lpstr>
      <vt:lpstr>Situação 5 – float x double</vt:lpstr>
      <vt:lpstr>Situação 5 – float x double</vt:lpstr>
      <vt:lpstr>Situação 5 – float x double</vt:lpstr>
      <vt:lpstr>Exercícios</vt:lpstr>
      <vt:lpstr>Exercícios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 I</dc:title>
  <dc:creator>Envy</dc:creator>
  <cp:lastModifiedBy>Envy</cp:lastModifiedBy>
  <cp:revision>78</cp:revision>
  <dcterms:created xsi:type="dcterms:W3CDTF">2015-01-20T02:16:29Z</dcterms:created>
  <dcterms:modified xsi:type="dcterms:W3CDTF">2015-03-05T22:37:36Z</dcterms:modified>
</cp:coreProperties>
</file>